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League Spartan" pitchFamily="2" charset="77"/>
      <p:regular r:id="rId12"/>
      <p:bold r:id="rId13"/>
    </p:embeddedFont>
    <p:embeddedFont>
      <p:font typeface="Montserrat" pitchFamily="2" charset="77"/>
      <p:regular r:id="rId14"/>
      <p:bold r:id="rId15"/>
    </p:embeddedFont>
    <p:embeddedFont>
      <p:font typeface="Montserrat Bold" pitchFamily="2" charset="77"/>
      <p:regular r:id="rId16"/>
      <p:bold r:id="rId17"/>
    </p:embeddedFont>
    <p:embeddedFont>
      <p:font typeface="TT Interphases Mono" panose="02000506030000020004"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48" autoAdjust="0"/>
  </p:normalViewPr>
  <p:slideViewPr>
    <p:cSldViewPr>
      <p:cViewPr varScale="1">
        <p:scale>
          <a:sx n="78" d="100"/>
          <a:sy n="78" d="100"/>
        </p:scale>
        <p:origin x="26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Freeform 2"/>
          <p:cNvSpPr/>
          <p:nvPr/>
        </p:nvSpPr>
        <p:spPr>
          <a:xfrm>
            <a:off x="4378405" y="3323336"/>
            <a:ext cx="9231747" cy="4935326"/>
          </a:xfrm>
          <a:custGeom>
            <a:avLst/>
            <a:gdLst/>
            <a:ahLst/>
            <a:cxnLst/>
            <a:rect l="l" t="t" r="r" b="b"/>
            <a:pathLst>
              <a:path w="9231747" h="4935326">
                <a:moveTo>
                  <a:pt x="0" y="0"/>
                </a:moveTo>
                <a:lnTo>
                  <a:pt x="9231746" y="0"/>
                </a:lnTo>
                <a:lnTo>
                  <a:pt x="9231746" y="4935326"/>
                </a:lnTo>
                <a:lnTo>
                  <a:pt x="0" y="4935326"/>
                </a:lnTo>
                <a:lnTo>
                  <a:pt x="0" y="0"/>
                </a:lnTo>
                <a:close/>
              </a:path>
            </a:pathLst>
          </a:custGeom>
          <a:blipFill>
            <a:blip r:embed="rId2"/>
            <a:stretch>
              <a:fillRect t="-42727" b="-44327"/>
            </a:stretch>
          </a:blipFill>
        </p:spPr>
      </p:sp>
      <p:sp>
        <p:nvSpPr>
          <p:cNvPr id="3" name="Freeform 3"/>
          <p:cNvSpPr/>
          <p:nvPr/>
        </p:nvSpPr>
        <p:spPr>
          <a:xfrm>
            <a:off x="5130164" y="1392478"/>
            <a:ext cx="8027673" cy="1630802"/>
          </a:xfrm>
          <a:custGeom>
            <a:avLst/>
            <a:gdLst/>
            <a:ahLst/>
            <a:cxnLst/>
            <a:rect l="l" t="t" r="r" b="b"/>
            <a:pathLst>
              <a:path w="8027673" h="1630802">
                <a:moveTo>
                  <a:pt x="0" y="0"/>
                </a:moveTo>
                <a:lnTo>
                  <a:pt x="8027672" y="0"/>
                </a:lnTo>
                <a:lnTo>
                  <a:pt x="8027672" y="1630802"/>
                </a:lnTo>
                <a:lnTo>
                  <a:pt x="0" y="1630802"/>
                </a:lnTo>
                <a:lnTo>
                  <a:pt x="0" y="0"/>
                </a:lnTo>
                <a:close/>
              </a:path>
            </a:pathLst>
          </a:custGeom>
          <a:blipFill>
            <a:blip r:embed="rId3"/>
            <a:stretch>
              <a:fillRect t="-9685" b="-9685"/>
            </a:stretch>
          </a:blipFill>
        </p:spPr>
      </p:sp>
      <p:sp>
        <p:nvSpPr>
          <p:cNvPr id="4" name="Freeform 4"/>
          <p:cNvSpPr/>
          <p:nvPr/>
        </p:nvSpPr>
        <p:spPr>
          <a:xfrm>
            <a:off x="7439333" y="8524710"/>
            <a:ext cx="3409334" cy="1114590"/>
          </a:xfrm>
          <a:custGeom>
            <a:avLst/>
            <a:gdLst/>
            <a:ahLst/>
            <a:cxnLst/>
            <a:rect l="l" t="t" r="r" b="b"/>
            <a:pathLst>
              <a:path w="3409334" h="1114590">
                <a:moveTo>
                  <a:pt x="0" y="0"/>
                </a:moveTo>
                <a:lnTo>
                  <a:pt x="3409334" y="0"/>
                </a:lnTo>
                <a:lnTo>
                  <a:pt x="3409334" y="1114589"/>
                </a:lnTo>
                <a:lnTo>
                  <a:pt x="0" y="1114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6" name="Freeform 6"/>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
        <p:nvSpPr>
          <p:cNvPr id="7" name="TextBox 7"/>
          <p:cNvSpPr txBox="1"/>
          <p:nvPr/>
        </p:nvSpPr>
        <p:spPr>
          <a:xfrm>
            <a:off x="3304392" y="990600"/>
            <a:ext cx="12023378" cy="294380"/>
          </a:xfrm>
          <a:prstGeom prst="rect">
            <a:avLst/>
          </a:prstGeom>
        </p:spPr>
        <p:txBody>
          <a:bodyPr lIns="0" tIns="0" rIns="0" bIns="0" rtlCol="0" anchor="t">
            <a:spAutoFit/>
          </a:bodyPr>
          <a:lstStyle/>
          <a:p>
            <a:pPr algn="ctr">
              <a:lnSpc>
                <a:spcPts val="2456"/>
              </a:lnSpc>
            </a:pPr>
            <a:r>
              <a:rPr lang="en-US" sz="1754" b="1">
                <a:solidFill>
                  <a:srgbClr val="000000"/>
                </a:solidFill>
                <a:latin typeface="Montserrat Bold"/>
                <a:ea typeface="Montserrat Bold"/>
                <a:cs typeface="Montserrat Bold"/>
                <a:sym typeface="Montserrat Bold"/>
              </a:rPr>
              <a:t>(An Initiative of Government of India, Ministry of Finance , Department of Financial Services)</a:t>
            </a:r>
          </a:p>
        </p:txBody>
      </p:sp>
      <p:sp>
        <p:nvSpPr>
          <p:cNvPr id="8" name="TextBox 8"/>
          <p:cNvSpPr txBox="1"/>
          <p:nvPr/>
        </p:nvSpPr>
        <p:spPr>
          <a:xfrm>
            <a:off x="2058924" y="339398"/>
            <a:ext cx="14514314" cy="771525"/>
          </a:xfrm>
          <a:prstGeom prst="rect">
            <a:avLst/>
          </a:prstGeom>
        </p:spPr>
        <p:txBody>
          <a:bodyPr lIns="0" tIns="0" rIns="0" bIns="0" rtlCol="0" anchor="t">
            <a:spAutoFit/>
          </a:bodyPr>
          <a:lstStyle/>
          <a:p>
            <a:pPr algn="ctr">
              <a:lnSpc>
                <a:spcPts val="6299"/>
              </a:lnSpc>
            </a:pPr>
            <a:r>
              <a:rPr lang="en-US" sz="4500" dirty="0">
                <a:solidFill>
                  <a:srgbClr val="E92A2D"/>
                </a:solidFill>
                <a:latin typeface="League Spartan"/>
                <a:ea typeface="League Spartan"/>
                <a:cs typeface="League Spartan"/>
                <a:sym typeface="League Spartan"/>
              </a:rPr>
              <a:t>PSBs Hackathon Series 2026</a:t>
            </a:r>
          </a:p>
        </p:txBody>
      </p:sp>
      <p:sp>
        <p:nvSpPr>
          <p:cNvPr id="9" name="TextBox 9"/>
          <p:cNvSpPr txBox="1"/>
          <p:nvPr/>
        </p:nvSpPr>
        <p:spPr>
          <a:xfrm>
            <a:off x="7712906" y="2894674"/>
            <a:ext cx="2862189" cy="428662"/>
          </a:xfrm>
          <a:prstGeom prst="rect">
            <a:avLst/>
          </a:prstGeom>
        </p:spPr>
        <p:txBody>
          <a:bodyPr lIns="0" tIns="0" rIns="0" bIns="0" rtlCol="0" anchor="t">
            <a:spAutoFit/>
          </a:bodyPr>
          <a:lstStyle/>
          <a:p>
            <a:pPr algn="ctr">
              <a:lnSpc>
                <a:spcPts val="3412"/>
              </a:lnSpc>
            </a:pPr>
            <a:r>
              <a:rPr lang="en-US" sz="2437">
                <a:solidFill>
                  <a:srgbClr val="000000"/>
                </a:solidFill>
                <a:latin typeface="TT Interphases Mono"/>
                <a:ea typeface="TT Interphases Mono"/>
                <a:cs typeface="TT Interphases Mono"/>
                <a:sym typeface="TT Interphases Mono"/>
              </a:rPr>
              <a:t>PRESENTS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TextBox 2"/>
          <p:cNvSpPr txBox="1"/>
          <p:nvPr/>
        </p:nvSpPr>
        <p:spPr>
          <a:xfrm>
            <a:off x="1028700" y="3144765"/>
            <a:ext cx="15928134" cy="3200400"/>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Details/Links of References and Research work</a:t>
            </a:r>
          </a:p>
          <a:p>
            <a:pPr marL="647700" lvl="1" indent="-323850" algn="l">
              <a:lnSpc>
                <a:spcPts val="3600"/>
              </a:lnSpc>
              <a:buFont typeface="Arial"/>
              <a:buChar char="•"/>
            </a:pPr>
            <a:r>
              <a:rPr lang="en-US" sz="3000" b="1">
                <a:solidFill>
                  <a:srgbClr val="000000"/>
                </a:solidFill>
                <a:latin typeface="Montserrat Bold"/>
                <a:ea typeface="Montserrat Bold"/>
                <a:cs typeface="Montserrat Bold"/>
                <a:sym typeface="Montserrat Bold"/>
              </a:rPr>
              <a:t>Mandatory Submission: Add a link of one page summary of your idea (in .PDF format). The link must be accessible by all, and in view only form. (store the pdf file in Google Drive and share the link with the view permission as “Anyone with the link can view.”</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Once the link is submitted, it cannot be modified or resumbitted. </a:t>
            </a:r>
          </a:p>
          <a:p>
            <a:pPr algn="l">
              <a:lnSpc>
                <a:spcPts val="3600"/>
              </a:lnSpc>
            </a:pPr>
            <a:endParaRPr lang="en-US" sz="3000">
              <a:solidFill>
                <a:srgbClr val="000000"/>
              </a:solidFill>
              <a:latin typeface="Montserrat"/>
              <a:ea typeface="Montserrat"/>
              <a:cs typeface="Montserrat"/>
              <a:sym typeface="Montserrat"/>
            </a:endParaRPr>
          </a:p>
        </p:txBody>
      </p:sp>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7" name="Group 7"/>
          <p:cNvGrpSpPr/>
          <p:nvPr/>
        </p:nvGrpSpPr>
        <p:grpSpPr>
          <a:xfrm>
            <a:off x="10969852" y="588904"/>
            <a:ext cx="5022437" cy="749179"/>
            <a:chOff x="0" y="0"/>
            <a:chExt cx="6696583" cy="998906"/>
          </a:xfrm>
        </p:grpSpPr>
        <p:sp>
          <p:nvSpPr>
            <p:cNvPr id="8" name="Freeform 8"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9" name="Freeform 9"/>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1" name="TextBox 11"/>
          <p:cNvSpPr txBox="1"/>
          <p:nvPr/>
        </p:nvSpPr>
        <p:spPr>
          <a:xfrm>
            <a:off x="3932385" y="1974068"/>
            <a:ext cx="10423229"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RESEARCH &amp; REFERENCES</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697181"/>
            <a:chOff x="0" y="0"/>
            <a:chExt cx="4816593" cy="446994"/>
          </a:xfrm>
        </p:grpSpPr>
        <p:sp>
          <p:nvSpPr>
            <p:cNvPr id="3" name="Freeform 3"/>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4" name="TextBox 4"/>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6" name="Group 6"/>
          <p:cNvGrpSpPr/>
          <p:nvPr/>
        </p:nvGrpSpPr>
        <p:grpSpPr>
          <a:xfrm>
            <a:off x="10969852" y="588904"/>
            <a:ext cx="5022437" cy="749179"/>
            <a:chOff x="0" y="0"/>
            <a:chExt cx="6696583" cy="998906"/>
          </a:xfrm>
        </p:grpSpPr>
        <p:sp>
          <p:nvSpPr>
            <p:cNvPr id="7" name="Freeform 7"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8" name="Freeform 8"/>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TextBox 9"/>
          <p:cNvSpPr txBox="1"/>
          <p:nvPr/>
        </p:nvSpPr>
        <p:spPr>
          <a:xfrm>
            <a:off x="380801" y="3262601"/>
            <a:ext cx="17065421" cy="6038850"/>
          </a:xfrm>
          <a:prstGeom prst="rect">
            <a:avLst/>
          </a:prstGeom>
        </p:spPr>
        <p:txBody>
          <a:bodyPr lIns="0" tIns="0" rIns="0" bIns="0" rtlCol="0" anchor="t">
            <a:spAutoFit/>
          </a:bodyPr>
          <a:lstStyle/>
          <a:p>
            <a:pPr algn="l">
              <a:lnSpc>
                <a:spcPts val="2879"/>
              </a:lnSpc>
            </a:pPr>
            <a:r>
              <a:rPr lang="en-US" sz="2400">
                <a:solidFill>
                  <a:srgbClr val="C00000"/>
                </a:solidFill>
                <a:latin typeface="Montserrat"/>
                <a:ea typeface="Montserrat"/>
                <a:cs typeface="Montserrat"/>
                <a:sym typeface="Montserrat"/>
              </a:rPr>
              <a:t>These are the guidelines for idea submission. Please ensure the guidelines are followed. </a:t>
            </a:r>
          </a:p>
          <a:p>
            <a:pPr algn="l">
              <a:lnSpc>
                <a:spcPts val="2879"/>
              </a:lnSpc>
            </a:pPr>
            <a:r>
              <a:rPr lang="en-US" sz="2400">
                <a:solidFill>
                  <a:srgbClr val="C00000"/>
                </a:solidFill>
                <a:latin typeface="Montserrat"/>
                <a:ea typeface="Montserrat"/>
                <a:cs typeface="Montserrat"/>
                <a:sym typeface="Montserrat"/>
              </a:rPr>
              <a:t>(Delete this slide during final submission)</a:t>
            </a:r>
          </a:p>
          <a:p>
            <a:pPr algn="l">
              <a:lnSpc>
                <a:spcPts val="3240"/>
              </a:lnSpc>
            </a:pPr>
            <a:endParaRPr lang="en-US" sz="2400">
              <a:solidFill>
                <a:srgbClr val="C00000"/>
              </a:solidFill>
              <a:latin typeface="Montserrat"/>
              <a:ea typeface="Montserrat"/>
              <a:cs typeface="Montserrat"/>
              <a:sym typeface="Montserrat"/>
            </a:endParaRPr>
          </a:p>
          <a:p>
            <a:pPr marL="488632" lvl="1" indent="-244316" algn="l">
              <a:lnSpc>
                <a:spcPts val="3240"/>
              </a:lnSpc>
              <a:buAutoNum type="arabicPeriod"/>
            </a:pPr>
            <a:r>
              <a:rPr lang="en-US" sz="2700">
                <a:solidFill>
                  <a:srgbClr val="000000"/>
                </a:solidFill>
                <a:latin typeface="Montserrat"/>
                <a:ea typeface="Montserrat"/>
                <a:cs typeface="Montserrat"/>
                <a:sym typeface="Montserrat"/>
              </a:rPr>
              <a:t>Only the team leader is required to submit the idea submission. </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 template is to be followed as is, only this slide has to be deleted before submission.</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 solution must not exceed 9 slides, i.e, 1 Header slide + 1 Team Details slide + 7 content slides.</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 slide titles must be retained as it is, and their positions should not be changed.</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 headings for the submission can not be changed. </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 content can be structured around the heading in any manner. </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There is no restriction with regards to the fonts, as long as it is legible. </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For flowcharts and other diagrams, other fonts can be utilised.</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One page summary is compulsory (as required in research and references slide)</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Once the idea PPT (in PDF Format) is submitted, no resubmission is possible (under any circumstances). </a:t>
            </a:r>
          </a:p>
          <a:p>
            <a:pPr marL="488632" lvl="1" indent="-244316" algn="l">
              <a:lnSpc>
                <a:spcPts val="3240"/>
              </a:lnSpc>
              <a:buAutoNum type="arabicPeriod"/>
            </a:pPr>
            <a:r>
              <a:rPr lang="en-US" sz="2700">
                <a:solidFill>
                  <a:srgbClr val="000000"/>
                </a:solidFill>
                <a:latin typeface="Montserrat"/>
                <a:ea typeface="Montserrat"/>
                <a:cs typeface="Montserrat"/>
                <a:sym typeface="Montserrat"/>
              </a:rPr>
              <a:t>Incorporate flowcharts and diagrams when required within the given space.</a:t>
            </a:r>
          </a:p>
        </p:txBody>
      </p:sp>
      <p:sp>
        <p:nvSpPr>
          <p:cNvPr id="10" name="TextBox 10"/>
          <p:cNvSpPr txBox="1"/>
          <p:nvPr/>
        </p:nvSpPr>
        <p:spPr>
          <a:xfrm>
            <a:off x="4248203" y="1974068"/>
            <a:ext cx="9791593"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SUBMISSION GUIDELINES</a:t>
            </a:r>
          </a:p>
        </p:txBody>
      </p:sp>
      <p:sp>
        <p:nvSpPr>
          <p:cNvPr id="11" name="Freeform 11"/>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7" name="Group 7"/>
          <p:cNvGrpSpPr/>
          <p:nvPr/>
        </p:nvGrpSpPr>
        <p:grpSpPr>
          <a:xfrm>
            <a:off x="10969852" y="588904"/>
            <a:ext cx="5022437" cy="749179"/>
            <a:chOff x="0" y="0"/>
            <a:chExt cx="6696583" cy="998906"/>
          </a:xfrm>
        </p:grpSpPr>
        <p:sp>
          <p:nvSpPr>
            <p:cNvPr id="8" name="Freeform 8"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9" name="Freeform 9"/>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1" name="TextBox 11"/>
          <p:cNvSpPr txBox="1"/>
          <p:nvPr/>
        </p:nvSpPr>
        <p:spPr>
          <a:xfrm>
            <a:off x="1326561" y="1974068"/>
            <a:ext cx="15634878"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PROBLEM STATEMENT &amp; TEAM DETAILS</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graphicFrame>
        <p:nvGraphicFramePr>
          <p:cNvPr id="13" name="Table 12">
            <a:extLst>
              <a:ext uri="{FF2B5EF4-FFF2-40B4-BE49-F238E27FC236}">
                <a16:creationId xmlns:a16="http://schemas.microsoft.com/office/drawing/2014/main" id="{176C167A-4B7F-91D2-994F-AE9A302569F6}"/>
              </a:ext>
            </a:extLst>
          </p:cNvPr>
          <p:cNvGraphicFramePr>
            <a:graphicFrameLocks noGrp="1"/>
          </p:cNvGraphicFramePr>
          <p:nvPr>
            <p:extLst>
              <p:ext uri="{D42A27DB-BD31-4B8C-83A1-F6EECF244321}">
                <p14:modId xmlns:p14="http://schemas.microsoft.com/office/powerpoint/2010/main" val="1098853167"/>
              </p:ext>
            </p:extLst>
          </p:nvPr>
        </p:nvGraphicFramePr>
        <p:xfrm>
          <a:off x="626184" y="3238500"/>
          <a:ext cx="17035628" cy="6115520"/>
        </p:xfrm>
        <a:graphic>
          <a:graphicData uri="http://schemas.openxmlformats.org/drawingml/2006/table">
            <a:tbl>
              <a:tblPr firstRow="1" bandRow="1">
                <a:tableStyleId>{5C22544A-7EE6-4342-B048-85BDC9FD1C3A}</a:tableStyleId>
              </a:tblPr>
              <a:tblGrid>
                <a:gridCol w="2498016">
                  <a:extLst>
                    <a:ext uri="{9D8B030D-6E8A-4147-A177-3AD203B41FA5}">
                      <a16:colId xmlns:a16="http://schemas.microsoft.com/office/drawing/2014/main" val="1813726928"/>
                    </a:ext>
                  </a:extLst>
                </a:gridCol>
                <a:gridCol w="6019798">
                  <a:extLst>
                    <a:ext uri="{9D8B030D-6E8A-4147-A177-3AD203B41FA5}">
                      <a16:colId xmlns:a16="http://schemas.microsoft.com/office/drawing/2014/main" val="75420284"/>
                    </a:ext>
                  </a:extLst>
                </a:gridCol>
                <a:gridCol w="2667002">
                  <a:extLst>
                    <a:ext uri="{9D8B030D-6E8A-4147-A177-3AD203B41FA5}">
                      <a16:colId xmlns:a16="http://schemas.microsoft.com/office/drawing/2014/main" val="1555674278"/>
                    </a:ext>
                  </a:extLst>
                </a:gridCol>
                <a:gridCol w="5850812">
                  <a:extLst>
                    <a:ext uri="{9D8B030D-6E8A-4147-A177-3AD203B41FA5}">
                      <a16:colId xmlns:a16="http://schemas.microsoft.com/office/drawing/2014/main" val="3234338863"/>
                    </a:ext>
                  </a:extLst>
                </a:gridCol>
              </a:tblGrid>
              <a:tr h="1055464">
                <a:tc gridSpan="2">
                  <a:txBody>
                    <a:bodyPr/>
                    <a:lstStyle/>
                    <a:p>
                      <a:pPr algn="ctr"/>
                      <a:r>
                        <a:rPr lang="en-US" sz="2400" dirty="0"/>
                        <a:t>TEAM NAME</a:t>
                      </a:r>
                    </a:p>
                    <a:p>
                      <a:pPr algn="ctr"/>
                      <a:r>
                        <a:rPr lang="en-US" sz="2400" dirty="0"/>
                        <a:t>(AS SUBMITTED ON PORTAL)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2026"/>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400" b="0" dirty="0">
                          <a:solidFill>
                            <a:schemeClr val="tx1"/>
                          </a:solidFill>
                        </a:rPr>
                        <a:t>&lt;Your Team Name&gt;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9046431"/>
                  </a:ext>
                </a:extLst>
              </a:tr>
              <a:tr h="100193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t>PROBLEM STATEMENT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dirty="0">
                          <a:solidFill>
                            <a:schemeClr val="tx1"/>
                          </a:solidFill>
                        </a:rPr>
                        <a:t>&lt;Your Problem Statement Title&gt;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6909442"/>
                  </a:ext>
                </a:extLst>
              </a:tr>
              <a:tr h="811624">
                <a:tc>
                  <a:txBody>
                    <a:bodyPr/>
                    <a:lstStyle/>
                    <a:p>
                      <a:pPr algn="ct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2026"/>
                    </a:solidFill>
                  </a:tcPr>
                </a:tc>
                <a:tc>
                  <a:txBody>
                    <a:bodyPr/>
                    <a:lstStyle/>
                    <a:p>
                      <a:pPr algn="ctr"/>
                      <a:r>
                        <a:rPr lang="en-US" sz="2400" b="1" dirty="0">
                          <a:solidFill>
                            <a:schemeClr val="bg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2026"/>
                    </a:solidFill>
                  </a:tcPr>
                </a:tc>
                <a:tc>
                  <a:txBody>
                    <a:bodyPr/>
                    <a:lstStyle/>
                    <a:p>
                      <a:pPr algn="ctr"/>
                      <a:r>
                        <a:rPr lang="en-US" sz="2400" b="1" dirty="0">
                          <a:solidFill>
                            <a:schemeClr val="bg1"/>
                          </a:solidFill>
                        </a:rPr>
                        <a:t>GENDER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2026"/>
                    </a:solidFill>
                  </a:tcPr>
                </a:tc>
                <a:tc>
                  <a:txBody>
                    <a:bodyPr/>
                    <a:lstStyle/>
                    <a:p>
                      <a:pPr algn="ctr"/>
                      <a:r>
                        <a:rPr lang="en-US" sz="2400" b="1" dirty="0">
                          <a:solidFill>
                            <a:schemeClr val="bg1"/>
                          </a:solidFill>
                        </a:rPr>
                        <a:t>AREA OF EXPERTISE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2026"/>
                    </a:solidFill>
                  </a:tcPr>
                </a:tc>
                <a:extLst>
                  <a:ext uri="{0D108BD9-81ED-4DB2-BD59-A6C34878D82A}">
                    <a16:rowId xmlns:a16="http://schemas.microsoft.com/office/drawing/2014/main" val="3482188233"/>
                  </a:ext>
                </a:extLst>
              </a:tr>
              <a:tr h="811624">
                <a:tc>
                  <a:txBody>
                    <a:bodyPr/>
                    <a:lstStyle/>
                    <a:p>
                      <a:pPr algn="ctr"/>
                      <a:r>
                        <a:rPr lang="en-US" sz="2400" dirty="0"/>
                        <a:t>Member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0255424"/>
                  </a:ext>
                </a:extLst>
              </a:tr>
              <a:tr h="811624">
                <a:tc>
                  <a:txBody>
                    <a:bodyPr/>
                    <a:lstStyle/>
                    <a:p>
                      <a:pPr algn="ctr"/>
                      <a:r>
                        <a:rPr lang="en-US" sz="2400" dirty="0"/>
                        <a:t>Member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2311573"/>
                  </a:ext>
                </a:extLst>
              </a:tr>
              <a:tr h="811624">
                <a:tc>
                  <a:txBody>
                    <a:bodyPr/>
                    <a:lstStyle/>
                    <a:p>
                      <a:pPr algn="ctr"/>
                      <a:r>
                        <a:rPr lang="en-US" sz="2400" dirty="0"/>
                        <a:t>Member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9615225"/>
                  </a:ext>
                </a:extLst>
              </a:tr>
              <a:tr h="811624">
                <a:tc>
                  <a:txBody>
                    <a:bodyPr/>
                    <a:lstStyle/>
                    <a:p>
                      <a:pPr algn="ctr"/>
                      <a:r>
                        <a:rPr lang="en-US" sz="2400" dirty="0"/>
                        <a:t>Member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683333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697181"/>
            <a:chOff x="0" y="0"/>
            <a:chExt cx="4816593" cy="446994"/>
          </a:xfrm>
        </p:grpSpPr>
        <p:sp>
          <p:nvSpPr>
            <p:cNvPr id="3" name="Freeform 3"/>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4" name="TextBox 4"/>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6" name="Group 6"/>
          <p:cNvGrpSpPr/>
          <p:nvPr/>
        </p:nvGrpSpPr>
        <p:grpSpPr>
          <a:xfrm>
            <a:off x="10969852" y="588904"/>
            <a:ext cx="5022437" cy="749179"/>
            <a:chOff x="0" y="0"/>
            <a:chExt cx="6696583" cy="998906"/>
          </a:xfrm>
        </p:grpSpPr>
        <p:sp>
          <p:nvSpPr>
            <p:cNvPr id="7" name="Freeform 7"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8" name="Freeform 8"/>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0" name="TextBox 10"/>
          <p:cNvSpPr txBox="1"/>
          <p:nvPr/>
        </p:nvSpPr>
        <p:spPr>
          <a:xfrm>
            <a:off x="1028700" y="3144765"/>
            <a:ext cx="15928134" cy="2257425"/>
          </a:xfrm>
          <a:prstGeom prst="rect">
            <a:avLst/>
          </a:prstGeom>
        </p:spPr>
        <p:txBody>
          <a:bodyPr lIns="0" tIns="0" rIns="0" bIns="0" rtlCol="0" anchor="t">
            <a:spAutoFit/>
          </a:bodyPr>
          <a:lstStyle/>
          <a:p>
            <a:pPr algn="l">
              <a:lnSpc>
                <a:spcPts val="4920"/>
              </a:lnSpc>
            </a:pPr>
            <a:r>
              <a:rPr lang="en-US" sz="4100" u="sng">
                <a:solidFill>
                  <a:srgbClr val="C00000"/>
                </a:solidFill>
                <a:latin typeface="Montserrat"/>
                <a:ea typeface="Montserrat"/>
                <a:cs typeface="Montserrat"/>
                <a:sym typeface="Montserrat"/>
              </a:rPr>
              <a:t>Proposed Solution (Describe your Idea / Solution / Prototype)</a:t>
            </a:r>
          </a:p>
          <a:p>
            <a:pPr algn="l">
              <a:lnSpc>
                <a:spcPts val="3240"/>
              </a:lnSpc>
            </a:pPr>
            <a:endParaRPr lang="en-US" sz="4100" u="sng">
              <a:solidFill>
                <a:srgbClr val="C00000"/>
              </a:solidFill>
              <a:latin typeface="Montserrat"/>
              <a:ea typeface="Montserrat"/>
              <a:cs typeface="Montserrat"/>
              <a:sym typeface="Montserrat"/>
            </a:endParaRPr>
          </a:p>
          <a:p>
            <a:pPr marL="469582" lvl="1" indent="-234791" algn="just">
              <a:lnSpc>
                <a:spcPts val="3240"/>
              </a:lnSpc>
              <a:buFont typeface="Arial"/>
              <a:buChar char="•"/>
            </a:pPr>
            <a:r>
              <a:rPr lang="en-US" sz="2700">
                <a:solidFill>
                  <a:srgbClr val="000000"/>
                </a:solidFill>
                <a:latin typeface="Montserrat"/>
                <a:ea typeface="Montserrat"/>
                <a:cs typeface="Montserrat"/>
                <a:sym typeface="Montserrat"/>
              </a:rPr>
              <a:t>Detailed explanation of the proposed solution</a:t>
            </a:r>
          </a:p>
          <a:p>
            <a:pPr marL="469582" lvl="1" indent="-234791" algn="just">
              <a:lnSpc>
                <a:spcPts val="3240"/>
              </a:lnSpc>
              <a:buFont typeface="Arial"/>
              <a:buChar char="•"/>
            </a:pPr>
            <a:r>
              <a:rPr lang="en-US" sz="2700">
                <a:solidFill>
                  <a:srgbClr val="000000"/>
                </a:solidFill>
                <a:latin typeface="Montserrat"/>
                <a:ea typeface="Montserrat"/>
                <a:cs typeface="Montserrat"/>
                <a:sym typeface="Montserrat"/>
              </a:rPr>
              <a:t>How it addresses the problem</a:t>
            </a:r>
          </a:p>
          <a:p>
            <a:pPr marL="469582" lvl="1" indent="-234791" algn="just">
              <a:lnSpc>
                <a:spcPts val="3240"/>
              </a:lnSpc>
              <a:buFont typeface="Arial"/>
              <a:buChar char="•"/>
            </a:pPr>
            <a:r>
              <a:rPr lang="en-US" sz="2700">
                <a:solidFill>
                  <a:srgbClr val="000000"/>
                </a:solidFill>
                <a:latin typeface="Montserrat"/>
                <a:ea typeface="Montserrat"/>
                <a:cs typeface="Montserrat"/>
                <a:sym typeface="Montserrat"/>
              </a:rPr>
              <a:t>Innovation and uniqueness of the solution </a:t>
            </a:r>
          </a:p>
        </p:txBody>
      </p:sp>
      <p:sp>
        <p:nvSpPr>
          <p:cNvPr id="11" name="TextBox 11"/>
          <p:cNvSpPr txBox="1"/>
          <p:nvPr/>
        </p:nvSpPr>
        <p:spPr>
          <a:xfrm>
            <a:off x="4585802" y="1974068"/>
            <a:ext cx="9116397"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IDEA TITLE</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697181"/>
            <a:chOff x="0" y="0"/>
            <a:chExt cx="4816593" cy="446994"/>
          </a:xfrm>
        </p:grpSpPr>
        <p:sp>
          <p:nvSpPr>
            <p:cNvPr id="3" name="Freeform 3"/>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4" name="TextBox 4"/>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6" name="Group 6"/>
          <p:cNvGrpSpPr/>
          <p:nvPr/>
        </p:nvGrpSpPr>
        <p:grpSpPr>
          <a:xfrm>
            <a:off x="10969852" y="588904"/>
            <a:ext cx="5022437" cy="749179"/>
            <a:chOff x="0" y="0"/>
            <a:chExt cx="6696583" cy="998906"/>
          </a:xfrm>
        </p:grpSpPr>
        <p:sp>
          <p:nvSpPr>
            <p:cNvPr id="7" name="Freeform 7"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8" name="Freeform 8"/>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0" name="TextBox 10"/>
          <p:cNvSpPr txBox="1"/>
          <p:nvPr/>
        </p:nvSpPr>
        <p:spPr>
          <a:xfrm>
            <a:off x="864020" y="1974068"/>
            <a:ext cx="16559961"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OUTLINE OF UNIQUE &amp; INNOVAITVE SOLUTION</a:t>
            </a:r>
          </a:p>
        </p:txBody>
      </p:sp>
      <p:sp>
        <p:nvSpPr>
          <p:cNvPr id="11" name="Freeform 11"/>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TextBox 2"/>
          <p:cNvSpPr txBox="1"/>
          <p:nvPr/>
        </p:nvSpPr>
        <p:spPr>
          <a:xfrm>
            <a:off x="1028700" y="3144765"/>
            <a:ext cx="15928134" cy="1781175"/>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Technologies to be used (e.g. programming languages, frameworks, hardware)</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Methodology and process for implementation (Flow Charts/Images/ working prototype)</a:t>
            </a:r>
          </a:p>
          <a:p>
            <a:pPr algn="l">
              <a:lnSpc>
                <a:spcPts val="3240"/>
              </a:lnSpc>
            </a:pPr>
            <a:endParaRPr lang="en-US" sz="3000">
              <a:solidFill>
                <a:srgbClr val="000000"/>
              </a:solidFill>
              <a:latin typeface="Montserrat"/>
              <a:ea typeface="Montserrat"/>
              <a:cs typeface="Montserrat"/>
              <a:sym typeface="Montserrat"/>
            </a:endParaRPr>
          </a:p>
        </p:txBody>
      </p:sp>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7" name="Group 7"/>
          <p:cNvGrpSpPr/>
          <p:nvPr/>
        </p:nvGrpSpPr>
        <p:grpSpPr>
          <a:xfrm>
            <a:off x="10969852" y="588904"/>
            <a:ext cx="5022437" cy="749179"/>
            <a:chOff x="0" y="0"/>
            <a:chExt cx="6696583" cy="998906"/>
          </a:xfrm>
        </p:grpSpPr>
        <p:sp>
          <p:nvSpPr>
            <p:cNvPr id="8" name="Freeform 8"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9" name="Freeform 9"/>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1" name="TextBox 11"/>
          <p:cNvSpPr txBox="1"/>
          <p:nvPr/>
        </p:nvSpPr>
        <p:spPr>
          <a:xfrm>
            <a:off x="4585802" y="1974068"/>
            <a:ext cx="9116397"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TECHNICAL APPROACH</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TextBox 2"/>
          <p:cNvSpPr txBox="1"/>
          <p:nvPr/>
        </p:nvSpPr>
        <p:spPr>
          <a:xfrm>
            <a:off x="1028700" y="3144765"/>
            <a:ext cx="15928134" cy="1828800"/>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Analysis of the feasibility of the idea</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Potential challenges and risks</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Strategies for overcoming these challenges</a:t>
            </a:r>
          </a:p>
          <a:p>
            <a:pPr algn="l">
              <a:lnSpc>
                <a:spcPts val="3600"/>
              </a:lnSpc>
            </a:pPr>
            <a:endParaRPr lang="en-US" sz="3000">
              <a:solidFill>
                <a:srgbClr val="000000"/>
              </a:solidFill>
              <a:latin typeface="Montserrat"/>
              <a:ea typeface="Montserrat"/>
              <a:cs typeface="Montserrat"/>
              <a:sym typeface="Montserrat"/>
            </a:endParaRPr>
          </a:p>
        </p:txBody>
      </p:sp>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7" name="Group 7"/>
          <p:cNvGrpSpPr/>
          <p:nvPr/>
        </p:nvGrpSpPr>
        <p:grpSpPr>
          <a:xfrm>
            <a:off x="10969852" y="588904"/>
            <a:ext cx="5022437" cy="749179"/>
            <a:chOff x="0" y="0"/>
            <a:chExt cx="6696583" cy="998906"/>
          </a:xfrm>
        </p:grpSpPr>
        <p:sp>
          <p:nvSpPr>
            <p:cNvPr id="8" name="Freeform 8"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9" name="Freeform 9"/>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1" name="TextBox 11"/>
          <p:cNvSpPr txBox="1"/>
          <p:nvPr/>
        </p:nvSpPr>
        <p:spPr>
          <a:xfrm>
            <a:off x="4585802" y="1974068"/>
            <a:ext cx="9116397"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FEASIBILITY &amp; VIABILITY</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TextBox 2"/>
          <p:cNvSpPr txBox="1"/>
          <p:nvPr/>
        </p:nvSpPr>
        <p:spPr>
          <a:xfrm>
            <a:off x="1028700" y="3144765"/>
            <a:ext cx="15928134" cy="1371600"/>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Potential impact on the target audience</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Benefits of the solution (social, economic, environmental, etc.)</a:t>
            </a:r>
          </a:p>
          <a:p>
            <a:pPr algn="l">
              <a:lnSpc>
                <a:spcPts val="3600"/>
              </a:lnSpc>
            </a:pPr>
            <a:endParaRPr lang="en-US" sz="3000">
              <a:solidFill>
                <a:srgbClr val="000000"/>
              </a:solidFill>
              <a:latin typeface="Montserrat"/>
              <a:ea typeface="Montserrat"/>
              <a:cs typeface="Montserrat"/>
              <a:sym typeface="Montserrat"/>
            </a:endParaRPr>
          </a:p>
        </p:txBody>
      </p:sp>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969852" y="588904"/>
            <a:ext cx="5022437" cy="749179"/>
            <a:chOff x="0" y="0"/>
            <a:chExt cx="6696583" cy="998906"/>
          </a:xfrm>
        </p:grpSpPr>
        <p:sp>
          <p:nvSpPr>
            <p:cNvPr id="7" name="Freeform 7"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2"/>
              <a:stretch>
                <a:fillRect b="-5"/>
              </a:stretch>
            </a:blipFill>
          </p:spPr>
        </p:sp>
      </p:grpSp>
      <p:sp>
        <p:nvSpPr>
          <p:cNvPr id="8" name="Freeform 8"/>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5"/>
            <a:stretch>
              <a:fillRect/>
            </a:stretch>
          </a:blipFill>
        </p:spPr>
      </p:sp>
      <p:sp>
        <p:nvSpPr>
          <p:cNvPr id="10" name="Freeform 10"/>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6"/>
            <a:stretch>
              <a:fillRect l="-26230" t="-89762" r="-26367" b="-156792"/>
            </a:stretch>
          </a:blipFill>
        </p:spPr>
      </p:sp>
      <p:sp>
        <p:nvSpPr>
          <p:cNvPr id="11" name="TextBox 11"/>
          <p:cNvSpPr txBox="1"/>
          <p:nvPr/>
        </p:nvSpPr>
        <p:spPr>
          <a:xfrm>
            <a:off x="4585802" y="1974068"/>
            <a:ext cx="9116397"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IMPACT &amp; BENEFITS</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sp>
        <p:nvSpPr>
          <p:cNvPr id="2" name="TextBox 2"/>
          <p:cNvSpPr txBox="1"/>
          <p:nvPr/>
        </p:nvSpPr>
        <p:spPr>
          <a:xfrm>
            <a:off x="1028700" y="3144765"/>
            <a:ext cx="15928134" cy="3657600"/>
          </a:xfrm>
          <a:prstGeom prst="rect">
            <a:avLst/>
          </a:prstGeom>
        </p:spPr>
        <p:txBody>
          <a:bodyPr lIns="0" tIns="0" rIns="0" bIns="0" rtlCol="0" anchor="t">
            <a:spAutoFit/>
          </a:bodyPr>
          <a:lstStyle/>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Business Model overview: Provide a concise description of the proposed business model, including how the idea will generate revenue, who the target customers are, and the value proposition offered.</a:t>
            </a:r>
          </a:p>
          <a:p>
            <a:pPr marL="647700" lvl="1" indent="-323850" algn="l">
              <a:lnSpc>
                <a:spcPts val="3600"/>
              </a:lnSpc>
              <a:buFont typeface="Arial"/>
              <a:buChar char="•"/>
            </a:pPr>
            <a:r>
              <a:rPr lang="en-US" sz="3000">
                <a:solidFill>
                  <a:srgbClr val="000000"/>
                </a:solidFill>
                <a:latin typeface="Montserrat"/>
                <a:ea typeface="Montserrat"/>
                <a:cs typeface="Montserrat"/>
                <a:sym typeface="Montserrat"/>
              </a:rPr>
              <a:t>Commercialization Potential and Scalability</a:t>
            </a:r>
            <a:r>
              <a:rPr lang="en-US" sz="3000" u="sng">
                <a:solidFill>
                  <a:srgbClr val="000000"/>
                </a:solidFill>
                <a:latin typeface="Montserrat"/>
                <a:ea typeface="Montserrat"/>
                <a:cs typeface="Montserrat"/>
                <a:sym typeface="Montserrat"/>
              </a:rPr>
              <a:t>:</a:t>
            </a:r>
            <a:r>
              <a:rPr lang="en-US" sz="3000">
                <a:solidFill>
                  <a:srgbClr val="000000"/>
                </a:solidFill>
                <a:latin typeface="Montserrat"/>
                <a:ea typeface="Montserrat"/>
                <a:cs typeface="Montserrat"/>
                <a:sym typeface="Montserrat"/>
              </a:rPr>
              <a:t> Outline the size of the target market, the potential for growth and highlight the key steps for bringing the idea to market, including strategies, partnerships, and potential challenges with commercialization. </a:t>
            </a:r>
          </a:p>
          <a:p>
            <a:pPr algn="l">
              <a:lnSpc>
                <a:spcPts val="3600"/>
              </a:lnSpc>
            </a:pPr>
            <a:endParaRPr lang="en-US" sz="3000">
              <a:solidFill>
                <a:srgbClr val="000000"/>
              </a:solidFill>
              <a:latin typeface="Montserrat"/>
              <a:ea typeface="Montserrat"/>
              <a:cs typeface="Montserrat"/>
              <a:sym typeface="Montserrat"/>
            </a:endParaRPr>
          </a:p>
        </p:txBody>
      </p:sp>
      <p:grpSp>
        <p:nvGrpSpPr>
          <p:cNvPr id="3" name="Group 3"/>
          <p:cNvGrpSpPr/>
          <p:nvPr/>
        </p:nvGrpSpPr>
        <p:grpSpPr>
          <a:xfrm>
            <a:off x="0" y="0"/>
            <a:ext cx="18288000" cy="1697181"/>
            <a:chOff x="0" y="0"/>
            <a:chExt cx="4816593" cy="446994"/>
          </a:xfrm>
        </p:grpSpPr>
        <p:sp>
          <p:nvSpPr>
            <p:cNvPr id="4" name="Freeform 4"/>
            <p:cNvSpPr/>
            <p:nvPr/>
          </p:nvSpPr>
          <p:spPr>
            <a:xfrm>
              <a:off x="0" y="0"/>
              <a:ext cx="4816592" cy="446994"/>
            </a:xfrm>
            <a:custGeom>
              <a:avLst/>
              <a:gdLst/>
              <a:ahLst/>
              <a:cxnLst/>
              <a:rect l="l" t="t" r="r" b="b"/>
              <a:pathLst>
                <a:path w="4816592" h="446994">
                  <a:moveTo>
                    <a:pt x="0" y="0"/>
                  </a:moveTo>
                  <a:lnTo>
                    <a:pt x="4816592" y="0"/>
                  </a:lnTo>
                  <a:lnTo>
                    <a:pt x="4816592" y="446994"/>
                  </a:lnTo>
                  <a:lnTo>
                    <a:pt x="0" y="446994"/>
                  </a:lnTo>
                  <a:close/>
                </a:path>
              </a:pathLst>
            </a:custGeom>
            <a:solidFill>
              <a:srgbClr val="FFFFFF"/>
            </a:solidFill>
          </p:spPr>
        </p:sp>
        <p:sp>
          <p:nvSpPr>
            <p:cNvPr id="5" name="TextBox 5"/>
            <p:cNvSpPr txBox="1"/>
            <p:nvPr/>
          </p:nvSpPr>
          <p:spPr>
            <a:xfrm>
              <a:off x="0" y="-38100"/>
              <a:ext cx="4816593" cy="485094"/>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6662574" y="122606"/>
            <a:ext cx="3497653" cy="1540119"/>
          </a:xfrm>
          <a:custGeom>
            <a:avLst/>
            <a:gdLst/>
            <a:ahLst/>
            <a:cxnLst/>
            <a:rect l="l" t="t" r="r" b="b"/>
            <a:pathLst>
              <a:path w="3497653" h="1540119">
                <a:moveTo>
                  <a:pt x="0" y="0"/>
                </a:moveTo>
                <a:lnTo>
                  <a:pt x="3497653" y="0"/>
                </a:lnTo>
                <a:lnTo>
                  <a:pt x="3497653" y="1540119"/>
                </a:lnTo>
                <a:lnTo>
                  <a:pt x="0" y="1540119"/>
                </a:lnTo>
                <a:lnTo>
                  <a:pt x="0" y="0"/>
                </a:lnTo>
                <a:close/>
              </a:path>
            </a:pathLst>
          </a:custGeom>
          <a:blipFill>
            <a:blip r:embed="rId2"/>
            <a:stretch>
              <a:fillRect l="-26230" t="-89762" r="-26367" b="-156792"/>
            </a:stretch>
          </a:blipFill>
        </p:spPr>
      </p:sp>
      <p:grpSp>
        <p:nvGrpSpPr>
          <p:cNvPr id="7" name="Group 7"/>
          <p:cNvGrpSpPr/>
          <p:nvPr/>
        </p:nvGrpSpPr>
        <p:grpSpPr>
          <a:xfrm>
            <a:off x="10969852" y="588904"/>
            <a:ext cx="5022437" cy="749179"/>
            <a:chOff x="0" y="0"/>
            <a:chExt cx="6696583" cy="998906"/>
          </a:xfrm>
        </p:grpSpPr>
        <p:sp>
          <p:nvSpPr>
            <p:cNvPr id="8" name="Freeform 8" descr="A red blue and white logo  Description automatically generated"/>
            <p:cNvSpPr/>
            <p:nvPr/>
          </p:nvSpPr>
          <p:spPr>
            <a:xfrm>
              <a:off x="0" y="0"/>
              <a:ext cx="6696583" cy="998855"/>
            </a:xfrm>
            <a:custGeom>
              <a:avLst/>
              <a:gdLst/>
              <a:ahLst/>
              <a:cxnLst/>
              <a:rect l="l" t="t" r="r" b="b"/>
              <a:pathLst>
                <a:path w="6696583" h="998855">
                  <a:moveTo>
                    <a:pt x="0" y="0"/>
                  </a:moveTo>
                  <a:lnTo>
                    <a:pt x="6696583" y="0"/>
                  </a:lnTo>
                  <a:lnTo>
                    <a:pt x="6696583" y="998855"/>
                  </a:lnTo>
                  <a:lnTo>
                    <a:pt x="0" y="998855"/>
                  </a:lnTo>
                  <a:lnTo>
                    <a:pt x="0" y="0"/>
                  </a:lnTo>
                  <a:close/>
                </a:path>
              </a:pathLst>
            </a:custGeom>
            <a:blipFill>
              <a:blip r:embed="rId3"/>
              <a:stretch>
                <a:fillRect b="-5"/>
              </a:stretch>
            </a:blipFill>
          </p:spPr>
        </p:sp>
      </p:grpSp>
      <p:sp>
        <p:nvSpPr>
          <p:cNvPr id="9" name="Freeform 9"/>
          <p:cNvSpPr/>
          <p:nvPr/>
        </p:nvSpPr>
        <p:spPr>
          <a:xfrm>
            <a:off x="3163313" y="523697"/>
            <a:ext cx="2690517" cy="879592"/>
          </a:xfrm>
          <a:custGeom>
            <a:avLst/>
            <a:gdLst/>
            <a:ahLst/>
            <a:cxnLst/>
            <a:rect l="l" t="t" r="r" b="b"/>
            <a:pathLst>
              <a:path w="2690517" h="879592">
                <a:moveTo>
                  <a:pt x="0" y="0"/>
                </a:moveTo>
                <a:lnTo>
                  <a:pt x="2690518" y="0"/>
                </a:lnTo>
                <a:lnTo>
                  <a:pt x="2690518" y="879593"/>
                </a:lnTo>
                <a:lnTo>
                  <a:pt x="0" y="8795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01479" y="281194"/>
            <a:ext cx="2445886" cy="1222943"/>
          </a:xfrm>
          <a:custGeom>
            <a:avLst/>
            <a:gdLst/>
            <a:ahLst/>
            <a:cxnLst/>
            <a:rect l="l" t="t" r="r" b="b"/>
            <a:pathLst>
              <a:path w="2445886" h="1222943">
                <a:moveTo>
                  <a:pt x="0" y="0"/>
                </a:moveTo>
                <a:lnTo>
                  <a:pt x="2445886" y="0"/>
                </a:lnTo>
                <a:lnTo>
                  <a:pt x="2445886" y="1222943"/>
                </a:lnTo>
                <a:lnTo>
                  <a:pt x="0" y="1222943"/>
                </a:lnTo>
                <a:lnTo>
                  <a:pt x="0" y="0"/>
                </a:lnTo>
                <a:close/>
              </a:path>
            </a:pathLst>
          </a:custGeom>
          <a:blipFill>
            <a:blip r:embed="rId6"/>
            <a:stretch>
              <a:fillRect/>
            </a:stretch>
          </a:blipFill>
        </p:spPr>
      </p:sp>
      <p:sp>
        <p:nvSpPr>
          <p:cNvPr id="11" name="TextBox 11"/>
          <p:cNvSpPr txBox="1"/>
          <p:nvPr/>
        </p:nvSpPr>
        <p:spPr>
          <a:xfrm>
            <a:off x="4585802" y="1974068"/>
            <a:ext cx="9116397" cy="819150"/>
          </a:xfrm>
          <a:prstGeom prst="rect">
            <a:avLst/>
          </a:prstGeom>
        </p:spPr>
        <p:txBody>
          <a:bodyPr lIns="0" tIns="0" rIns="0" bIns="0" rtlCol="0" anchor="t">
            <a:spAutoFit/>
          </a:bodyPr>
          <a:lstStyle/>
          <a:p>
            <a:pPr algn="ctr">
              <a:lnSpc>
                <a:spcPts val="6480"/>
              </a:lnSpc>
            </a:pPr>
            <a:r>
              <a:rPr lang="en-US" sz="5400" u="sng">
                <a:solidFill>
                  <a:srgbClr val="4472C4"/>
                </a:solidFill>
                <a:latin typeface="Montserrat"/>
                <a:ea typeface="Montserrat"/>
                <a:cs typeface="Montserrat"/>
                <a:sym typeface="Montserrat"/>
              </a:rPr>
              <a:t>BUSINESS MODEL</a:t>
            </a:r>
          </a:p>
        </p:txBody>
      </p:sp>
      <p:sp>
        <p:nvSpPr>
          <p:cNvPr id="12" name="Freeform 12"/>
          <p:cNvSpPr/>
          <p:nvPr/>
        </p:nvSpPr>
        <p:spPr>
          <a:xfrm>
            <a:off x="16739206" y="471221"/>
            <a:ext cx="1040189" cy="1032916"/>
          </a:xfrm>
          <a:custGeom>
            <a:avLst/>
            <a:gdLst/>
            <a:ahLst/>
            <a:cxnLst/>
            <a:rect l="l" t="t" r="r" b="b"/>
            <a:pathLst>
              <a:path w="1040189" h="1032916">
                <a:moveTo>
                  <a:pt x="0" y="0"/>
                </a:moveTo>
                <a:lnTo>
                  <a:pt x="1040188" y="0"/>
                </a:lnTo>
                <a:lnTo>
                  <a:pt x="1040188" y="1032916"/>
                </a:lnTo>
                <a:lnTo>
                  <a:pt x="0" y="1032916"/>
                </a:lnTo>
                <a:lnTo>
                  <a:pt x="0" y="0"/>
                </a:lnTo>
                <a:close/>
              </a:path>
            </a:pathLst>
          </a:custGeom>
          <a:blipFill>
            <a:blip r:embed="rId7"/>
            <a:stretch>
              <a:fillRect l="-13633" t="-14434" r="-13983" b="-1408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525</Words>
  <Application>Microsoft Macintosh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TT Interphases Mono</vt:lpstr>
      <vt:lpstr>Montserrat</vt:lpstr>
      <vt:lpstr>Montserrat Bold</vt:lpstr>
      <vt:lpstr>Arial</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TITLE</dc:title>
  <cp:lastModifiedBy>Mrunmayee Lanke</cp:lastModifiedBy>
  <cp:revision>2</cp:revision>
  <dcterms:created xsi:type="dcterms:W3CDTF">2006-08-16T00:00:00Z</dcterms:created>
  <dcterms:modified xsi:type="dcterms:W3CDTF">2026-02-24T22:12:30Z</dcterms:modified>
  <dc:identifier>DAHCOoBRAO4</dc:identifier>
</cp:coreProperties>
</file>